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Poppins Light"/>
      <p:regular r:id="rId17"/>
    </p:embeddedFont>
    <p:embeddedFont>
      <p:font typeface="Poppins Light"/>
      <p:regular r:id="rId18"/>
    </p:embeddedFont>
    <p:embeddedFont>
      <p:font typeface="Poppins Light"/>
      <p:regular r:id="rId19"/>
    </p:embeddedFont>
    <p:embeddedFont>
      <p:font typeface="Poppins Light"/>
      <p:regular r:id="rId20"/>
    </p:embeddedFont>
    <p:embeddedFont>
      <p:font typeface="Roboto Light"/>
      <p:regular r:id="rId21"/>
    </p:embeddedFont>
    <p:embeddedFont>
      <p:font typeface="Roboto Light"/>
      <p:regular r:id="rId22"/>
    </p:embeddedFont>
    <p:embeddedFont>
      <p:font typeface="Roboto Light"/>
      <p:regular r:id="rId23"/>
    </p:embeddedFont>
    <p:embeddedFont>
      <p:font typeface="Roboto Light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slideLayout" Target="../slideLayouts/slideLayout9.xml"/><Relationship Id="rId6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5" Type="http://schemas.openxmlformats.org/officeDocument/2006/relationships/slideLayout" Target="../slideLayouts/slideLayout10.xml"/><Relationship Id="rId6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788438"/>
            <a:ext cx="7556421" cy="29346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7700"/>
              </a:lnSpc>
              <a:buNone/>
            </a:pPr>
            <a:r>
              <a:rPr lang="en-US" sz="61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Diabetes Prediction Using Machine Learning</a:t>
            </a:r>
            <a:endParaRPr lang="en-US" sz="6150" dirty="0"/>
          </a:p>
        </p:txBody>
      </p:sp>
      <p:sp>
        <p:nvSpPr>
          <p:cNvPr id="4" name="Text 1"/>
          <p:cNvSpPr/>
          <p:nvPr/>
        </p:nvSpPr>
        <p:spPr>
          <a:xfrm>
            <a:off x="6280190" y="5063252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This presentation explores the application of machine learning in predicting diabetes, a significant healthcare challenge.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6061115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7810" y="6068735"/>
            <a:ext cx="347663" cy="34766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756440" y="6044208"/>
            <a:ext cx="2158127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by Unim Agiande</a:t>
            </a:r>
            <a:endParaRPr lang="en-US" sz="2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609374"/>
            <a:ext cx="732079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Closing Remarks and Q&amp;A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658314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Thank you for your time. This project highlights the potential of machine learning for improving diabetes care and patient outcomes.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4639270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I am open for questions and discussions.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5257324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Contact: Unim Agiande, </a:t>
            </a:r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euagiande@gmail.com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91678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Project Overview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22087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485573" y="2305883"/>
            <a:ext cx="99417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7017306" y="222087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Global Impact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017306" y="2711291"/>
            <a:ext cx="2927747" cy="29032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Diabetes affects millions worldwide, posing significant health and economic burdens. Early detection through predictive analytics is crucial for effective preventive care and improved health outcomes.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10171867" y="222087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0329624" y="2305883"/>
            <a:ext cx="194667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0908983" y="222087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Key Objectives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908983" y="2711291"/>
            <a:ext cx="2927747" cy="29032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The project aims to develop a predictive machine learning model using patient health metrics, evaluate various algorithms for their accuracy and efficiency, and provide actionable insights for healthcare professionals.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6280190" y="609647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435804" y="6181487"/>
            <a:ext cx="199072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7017306" y="6096476"/>
            <a:ext cx="370284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Revolutionizing Healthcare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017306" y="6586895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This project leverages the power of machine learning to advance diabetes care, ultimately enhancing patient well-being.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3138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51258" y="600908"/>
            <a:ext cx="5463183" cy="682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350"/>
              </a:lnSpc>
              <a:buNone/>
            </a:pPr>
            <a:r>
              <a:rPr lang="en-US" sz="430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Dataset Overview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6251258" y="1611630"/>
            <a:ext cx="7614285" cy="6018848"/>
          </a:xfrm>
          <a:prstGeom prst="roundRect">
            <a:avLst>
              <a:gd name="adj" fmla="val 1525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258878" y="1619250"/>
            <a:ext cx="7599045" cy="97655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6477357" y="1757958"/>
            <a:ext cx="3358753" cy="3495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Dataset Source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10280690" y="1757958"/>
            <a:ext cx="3358753" cy="6991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Kaggle (Pima Indians Diabetes Database)</a:t>
            </a:r>
            <a:endParaRPr lang="en-US" sz="1700" dirty="0"/>
          </a:p>
        </p:txBody>
      </p:sp>
      <p:sp>
        <p:nvSpPr>
          <p:cNvPr id="8" name="Shape 5"/>
          <p:cNvSpPr/>
          <p:nvPr/>
        </p:nvSpPr>
        <p:spPr>
          <a:xfrm>
            <a:off x="6258878" y="2595801"/>
            <a:ext cx="7599045" cy="237482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6477357" y="2734508"/>
            <a:ext cx="3358753" cy="3495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Dataset Features</a:t>
            </a:r>
            <a:endParaRPr lang="en-US" sz="1700" dirty="0"/>
          </a:p>
        </p:txBody>
      </p:sp>
      <p:sp>
        <p:nvSpPr>
          <p:cNvPr id="10" name="Text 7"/>
          <p:cNvSpPr/>
          <p:nvPr/>
        </p:nvSpPr>
        <p:spPr>
          <a:xfrm>
            <a:off x="10280690" y="2734508"/>
            <a:ext cx="3358753" cy="20974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8 input variables: Pregnancies, Glucose, Blood Pressure, Skin Thickness, Insulin, BMI, Diabetes Pedigree Function, and Age. 1 target variable: Outcome (1 = diabetic, 0 = non-diabetic)</a:t>
            </a:r>
            <a:endParaRPr lang="en-US" sz="1700" dirty="0"/>
          </a:p>
        </p:txBody>
      </p:sp>
      <p:sp>
        <p:nvSpPr>
          <p:cNvPr id="11" name="Shape 8"/>
          <p:cNvSpPr/>
          <p:nvPr/>
        </p:nvSpPr>
        <p:spPr>
          <a:xfrm>
            <a:off x="6258878" y="4970621"/>
            <a:ext cx="7599045" cy="97655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6477357" y="5109329"/>
            <a:ext cx="3358753" cy="3495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Dataset Size</a:t>
            </a:r>
            <a:endParaRPr lang="en-US" sz="1700" dirty="0"/>
          </a:p>
        </p:txBody>
      </p:sp>
      <p:sp>
        <p:nvSpPr>
          <p:cNvPr id="13" name="Text 10"/>
          <p:cNvSpPr/>
          <p:nvPr/>
        </p:nvSpPr>
        <p:spPr>
          <a:xfrm>
            <a:off x="10280690" y="5109329"/>
            <a:ext cx="3358753" cy="6991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768 samples, split into 65% non-diabetic and 35% diabetic cases.</a:t>
            </a:r>
            <a:endParaRPr lang="en-US" sz="1700" dirty="0"/>
          </a:p>
        </p:txBody>
      </p:sp>
      <p:sp>
        <p:nvSpPr>
          <p:cNvPr id="14" name="Shape 11"/>
          <p:cNvSpPr/>
          <p:nvPr/>
        </p:nvSpPr>
        <p:spPr>
          <a:xfrm>
            <a:off x="6258878" y="5947172"/>
            <a:ext cx="7599045" cy="167568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5" name="Text 12"/>
          <p:cNvSpPr/>
          <p:nvPr/>
        </p:nvSpPr>
        <p:spPr>
          <a:xfrm>
            <a:off x="6477357" y="6085880"/>
            <a:ext cx="3358753" cy="3495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Data Quality</a:t>
            </a:r>
            <a:endParaRPr lang="en-US" sz="1700" dirty="0"/>
          </a:p>
        </p:txBody>
      </p:sp>
      <p:sp>
        <p:nvSpPr>
          <p:cNvPr id="16" name="Text 13"/>
          <p:cNvSpPr/>
          <p:nvPr/>
        </p:nvSpPr>
        <p:spPr>
          <a:xfrm>
            <a:off x="10280690" y="6085880"/>
            <a:ext cx="3358753" cy="13982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Clean dataset with no missing values but skewed distributions for features like Insulin and Skin Thickness.</a:t>
            </a:r>
            <a:endParaRPr lang="en-US" sz="17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39960"/>
            <a:ext cx="871394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Exploratory Data Analysis (EDA)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815715"/>
            <a:ext cx="284083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Data Understanding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396859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EDA aims to understand data distribution, detect correlations, and identify preprocessing requirements.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Key Findings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99521" y="4396859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Glucose levels showed the strongest correlation with diabetes outcome. BMI and Diabetes Pedigree Function were also important predictors.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67722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Data Preprocessing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605111" y="1726168"/>
            <a:ext cx="30480" cy="5826085"/>
          </a:xfrm>
          <a:prstGeom prst="roundRect">
            <a:avLst>
              <a:gd name="adj" fmla="val 312558"/>
            </a:avLst>
          </a:prstGeom>
          <a:solidFill>
            <a:srgbClr val="56565B"/>
          </a:solidFill>
          <a:ln/>
        </p:spPr>
      </p:sp>
      <p:sp>
        <p:nvSpPr>
          <p:cNvPr id="5" name="Shape 2"/>
          <p:cNvSpPr/>
          <p:nvPr/>
        </p:nvSpPr>
        <p:spPr>
          <a:xfrm>
            <a:off x="6845022" y="2221230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56565B"/>
          </a:solidFill>
          <a:ln/>
        </p:spPr>
      </p:sp>
      <p:sp>
        <p:nvSpPr>
          <p:cNvPr id="6" name="Shape 3"/>
          <p:cNvSpPr/>
          <p:nvPr/>
        </p:nvSpPr>
        <p:spPr>
          <a:xfrm>
            <a:off x="6365200" y="198131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570583" y="2066330"/>
            <a:ext cx="99417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7867888" y="195298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Standardization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867888" y="2443401"/>
            <a:ext cx="596872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Applied StandardScaler to normalize features and ensure consistent scales for model training.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845022" y="4117896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56565B"/>
          </a:solidFill>
          <a:ln/>
        </p:spPr>
      </p:sp>
      <p:sp>
        <p:nvSpPr>
          <p:cNvPr id="11" name="Shape 8"/>
          <p:cNvSpPr/>
          <p:nvPr/>
        </p:nvSpPr>
        <p:spPr>
          <a:xfrm>
            <a:off x="6365200" y="387798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522958" y="3962995"/>
            <a:ext cx="194667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2</a:t>
            </a:r>
            <a:endParaRPr lang="en-US" sz="2650" dirty="0"/>
          </a:p>
        </p:txBody>
      </p:sp>
      <p:sp>
        <p:nvSpPr>
          <p:cNvPr id="13" name="Text 10"/>
          <p:cNvSpPr/>
          <p:nvPr/>
        </p:nvSpPr>
        <p:spPr>
          <a:xfrm>
            <a:off x="7867888" y="38496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Class Balancing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7867888" y="4340066"/>
            <a:ext cx="596872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Addressed data imbalance using techniques like oversampling or undersampling to prevent bias in model training.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6845022" y="6377464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56565B"/>
          </a:solidFill>
          <a:ln/>
        </p:spPr>
      </p:sp>
      <p:sp>
        <p:nvSpPr>
          <p:cNvPr id="16" name="Shape 13"/>
          <p:cNvSpPr/>
          <p:nvPr/>
        </p:nvSpPr>
        <p:spPr>
          <a:xfrm>
            <a:off x="6365200" y="613755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6520815" y="6222563"/>
            <a:ext cx="199072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3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7867888" y="610921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Data Splitting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7867888" y="6599634"/>
            <a:ext cx="596872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Divided the dataset into training (80%) and testing (20%) sets for model evaluation.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5329" y="733544"/>
            <a:ext cx="6509266" cy="6477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050"/>
              </a:lnSpc>
              <a:buNone/>
            </a:pPr>
            <a:r>
              <a:rPr lang="en-US" sz="40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Machine Learning Models</a:t>
            </a:r>
            <a:endParaRPr lang="en-US" sz="4050" dirty="0"/>
          </a:p>
        </p:txBody>
      </p:sp>
      <p:sp>
        <p:nvSpPr>
          <p:cNvPr id="3" name="Shape 1"/>
          <p:cNvSpPr/>
          <p:nvPr/>
        </p:nvSpPr>
        <p:spPr>
          <a:xfrm>
            <a:off x="725329" y="1795701"/>
            <a:ext cx="4255175" cy="2204085"/>
          </a:xfrm>
          <a:prstGeom prst="roundRect">
            <a:avLst>
              <a:gd name="adj" fmla="val 394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940118" y="2010489"/>
            <a:ext cx="2590562" cy="3238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Logistic Regression</a:t>
            </a:r>
            <a:endParaRPr lang="en-US" sz="2000" dirty="0"/>
          </a:p>
        </p:txBody>
      </p:sp>
      <p:sp>
        <p:nvSpPr>
          <p:cNvPr id="5" name="Text 3"/>
          <p:cNvSpPr/>
          <p:nvPr/>
        </p:nvSpPr>
        <p:spPr>
          <a:xfrm>
            <a:off x="940118" y="2458641"/>
            <a:ext cx="3825597" cy="13263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 simple and interpretable model for binary classification, suitable for understanding the relationship between features and diabetes outcome.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5187672" y="1795701"/>
            <a:ext cx="4255175" cy="2204085"/>
          </a:xfrm>
          <a:prstGeom prst="roundRect">
            <a:avLst>
              <a:gd name="adj" fmla="val 394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5402461" y="2010489"/>
            <a:ext cx="2590562" cy="3238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Random Forest</a:t>
            </a:r>
            <a:endParaRPr lang="en-US" sz="2000" dirty="0"/>
          </a:p>
        </p:txBody>
      </p:sp>
      <p:sp>
        <p:nvSpPr>
          <p:cNvPr id="8" name="Text 6"/>
          <p:cNvSpPr/>
          <p:nvPr/>
        </p:nvSpPr>
        <p:spPr>
          <a:xfrm>
            <a:off x="5402461" y="2458641"/>
            <a:ext cx="3825597" cy="9947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An ensemble learning method that combines multiple decision trees to improve accuracy and reduce overfitting.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9650016" y="1795701"/>
            <a:ext cx="4255175" cy="2204085"/>
          </a:xfrm>
          <a:prstGeom prst="roundRect">
            <a:avLst>
              <a:gd name="adj" fmla="val 394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9864804" y="2010489"/>
            <a:ext cx="2590562" cy="3238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SVM</a:t>
            </a:r>
            <a:endParaRPr lang="en-US" sz="2000" dirty="0"/>
          </a:p>
        </p:txBody>
      </p:sp>
      <p:sp>
        <p:nvSpPr>
          <p:cNvPr id="11" name="Text 9"/>
          <p:cNvSpPr/>
          <p:nvPr/>
        </p:nvSpPr>
        <p:spPr>
          <a:xfrm>
            <a:off x="9864804" y="2458641"/>
            <a:ext cx="3825597" cy="9947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 powerful algorithm that finds an optimal hyperplane to separate data points into different classes.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725329" y="4206954"/>
            <a:ext cx="4255175" cy="1872496"/>
          </a:xfrm>
          <a:prstGeom prst="roundRect">
            <a:avLst>
              <a:gd name="adj" fmla="val 464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940118" y="4421743"/>
            <a:ext cx="2590562" cy="3238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KNN</a:t>
            </a:r>
            <a:endParaRPr lang="en-US" sz="2000" dirty="0"/>
          </a:p>
        </p:txBody>
      </p:sp>
      <p:sp>
        <p:nvSpPr>
          <p:cNvPr id="14" name="Text 12"/>
          <p:cNvSpPr/>
          <p:nvPr/>
        </p:nvSpPr>
        <p:spPr>
          <a:xfrm>
            <a:off x="940118" y="4869894"/>
            <a:ext cx="3825597" cy="9947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 non-parametric method that classifies data points based on their similarity to nearest neighbors.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5187672" y="4206954"/>
            <a:ext cx="4255175" cy="1872496"/>
          </a:xfrm>
          <a:prstGeom prst="roundRect">
            <a:avLst>
              <a:gd name="adj" fmla="val 464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5402461" y="4421743"/>
            <a:ext cx="2590562" cy="3238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Neural Networks</a:t>
            </a:r>
            <a:endParaRPr lang="en-US" sz="2000" dirty="0"/>
          </a:p>
        </p:txBody>
      </p:sp>
      <p:sp>
        <p:nvSpPr>
          <p:cNvPr id="17" name="Text 15"/>
          <p:cNvSpPr/>
          <p:nvPr/>
        </p:nvSpPr>
        <p:spPr>
          <a:xfrm>
            <a:off x="5402461" y="4869894"/>
            <a:ext cx="3825597" cy="9947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 complex model inspired by the human brain, capable of learning non-linear relationships in data.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9650016" y="4206954"/>
            <a:ext cx="4255175" cy="1872496"/>
          </a:xfrm>
          <a:prstGeom prst="roundRect">
            <a:avLst>
              <a:gd name="adj" fmla="val 464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9" name="Text 17"/>
          <p:cNvSpPr/>
          <p:nvPr/>
        </p:nvSpPr>
        <p:spPr>
          <a:xfrm>
            <a:off x="9864804" y="4421743"/>
            <a:ext cx="2590562" cy="3238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Gradient Boosting</a:t>
            </a:r>
            <a:endParaRPr lang="en-US" sz="2000" dirty="0"/>
          </a:p>
        </p:txBody>
      </p:sp>
      <p:sp>
        <p:nvSpPr>
          <p:cNvPr id="20" name="Text 18"/>
          <p:cNvSpPr/>
          <p:nvPr/>
        </p:nvSpPr>
        <p:spPr>
          <a:xfrm>
            <a:off x="9864804" y="4869894"/>
            <a:ext cx="3825597" cy="9947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An ensemble learning technique that combines multiple weak learners to improve predictive accuracy.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725329" y="6286619"/>
            <a:ext cx="13179743" cy="1209318"/>
          </a:xfrm>
          <a:prstGeom prst="roundRect">
            <a:avLst>
              <a:gd name="adj" fmla="val 7198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22" name="Text 20"/>
          <p:cNvSpPr/>
          <p:nvPr/>
        </p:nvSpPr>
        <p:spPr>
          <a:xfrm>
            <a:off x="940118" y="6501408"/>
            <a:ext cx="2590562" cy="3238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XGBoost</a:t>
            </a:r>
            <a:endParaRPr lang="en-US" sz="2000" dirty="0"/>
          </a:p>
        </p:txBody>
      </p:sp>
      <p:sp>
        <p:nvSpPr>
          <p:cNvPr id="23" name="Text 21"/>
          <p:cNvSpPr/>
          <p:nvPr/>
        </p:nvSpPr>
        <p:spPr>
          <a:xfrm>
            <a:off x="940118" y="6949559"/>
            <a:ext cx="12750165" cy="3315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 highly efficient and robust algorithm for gradient boosting, known for its performance on large datasets.</a:t>
            </a:r>
            <a:endParaRPr lang="en-US" sz="1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30659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Model Comparison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355533"/>
            <a:ext cx="7556421" cy="4567476"/>
          </a:xfrm>
          <a:prstGeom prst="roundRect">
            <a:avLst>
              <a:gd name="adj" fmla="val 2086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801410" y="2363153"/>
            <a:ext cx="75411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1028224" y="2506861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Model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4802624" y="2506861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Accuracy (%)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801410" y="3013472"/>
            <a:ext cx="75411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1028224" y="3157180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Gradient Boosting Classifier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4802624" y="3157180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91.45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801410" y="3663791"/>
            <a:ext cx="75411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1028224" y="3807500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SVM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4802624" y="3807500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90.79</a:t>
            </a:r>
            <a:endParaRPr lang="en-US" sz="1750" dirty="0"/>
          </a:p>
        </p:txBody>
      </p:sp>
      <p:sp>
        <p:nvSpPr>
          <p:cNvPr id="14" name="Shape 11"/>
          <p:cNvSpPr/>
          <p:nvPr/>
        </p:nvSpPr>
        <p:spPr>
          <a:xfrm>
            <a:off x="801410" y="4314111"/>
            <a:ext cx="75411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5" name="Text 12"/>
          <p:cNvSpPr/>
          <p:nvPr/>
        </p:nvSpPr>
        <p:spPr>
          <a:xfrm>
            <a:off x="1028224" y="4457819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Logistic Regression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4802624" y="4457819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89.47</a:t>
            </a:r>
            <a:endParaRPr lang="en-US" sz="1750" dirty="0"/>
          </a:p>
        </p:txBody>
      </p:sp>
      <p:sp>
        <p:nvSpPr>
          <p:cNvPr id="17" name="Shape 14"/>
          <p:cNvSpPr/>
          <p:nvPr/>
        </p:nvSpPr>
        <p:spPr>
          <a:xfrm>
            <a:off x="801410" y="4964430"/>
            <a:ext cx="75411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8" name="Text 15"/>
          <p:cNvSpPr/>
          <p:nvPr/>
        </p:nvSpPr>
        <p:spPr>
          <a:xfrm>
            <a:off x="1028224" y="5108138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Random Forest</a:t>
            </a:r>
            <a:endParaRPr lang="en-US" sz="1750" dirty="0"/>
          </a:p>
        </p:txBody>
      </p:sp>
      <p:sp>
        <p:nvSpPr>
          <p:cNvPr id="19" name="Text 16"/>
          <p:cNvSpPr/>
          <p:nvPr/>
        </p:nvSpPr>
        <p:spPr>
          <a:xfrm>
            <a:off x="4802624" y="5108138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89.47</a:t>
            </a:r>
            <a:endParaRPr lang="en-US" sz="1750" dirty="0"/>
          </a:p>
        </p:txBody>
      </p:sp>
      <p:sp>
        <p:nvSpPr>
          <p:cNvPr id="20" name="Shape 17"/>
          <p:cNvSpPr/>
          <p:nvPr/>
        </p:nvSpPr>
        <p:spPr>
          <a:xfrm>
            <a:off x="801410" y="5614749"/>
            <a:ext cx="75411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1" name="Text 18"/>
          <p:cNvSpPr/>
          <p:nvPr/>
        </p:nvSpPr>
        <p:spPr>
          <a:xfrm>
            <a:off x="1028224" y="5758458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KNN</a:t>
            </a:r>
            <a:endParaRPr lang="en-US" sz="1750" dirty="0"/>
          </a:p>
        </p:txBody>
      </p:sp>
      <p:sp>
        <p:nvSpPr>
          <p:cNvPr id="22" name="Text 19"/>
          <p:cNvSpPr/>
          <p:nvPr/>
        </p:nvSpPr>
        <p:spPr>
          <a:xfrm>
            <a:off x="4802624" y="5758458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88.16</a:t>
            </a:r>
            <a:endParaRPr lang="en-US" sz="1750" dirty="0"/>
          </a:p>
        </p:txBody>
      </p:sp>
      <p:sp>
        <p:nvSpPr>
          <p:cNvPr id="23" name="Shape 20"/>
          <p:cNvSpPr/>
          <p:nvPr/>
        </p:nvSpPr>
        <p:spPr>
          <a:xfrm>
            <a:off x="801410" y="6265069"/>
            <a:ext cx="75411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4" name="Text 21"/>
          <p:cNvSpPr/>
          <p:nvPr/>
        </p:nvSpPr>
        <p:spPr>
          <a:xfrm>
            <a:off x="1028224" y="6408777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XGBoost</a:t>
            </a:r>
            <a:endParaRPr lang="en-US" sz="1750" dirty="0"/>
          </a:p>
        </p:txBody>
      </p:sp>
      <p:sp>
        <p:nvSpPr>
          <p:cNvPr id="25" name="Text 22"/>
          <p:cNvSpPr/>
          <p:nvPr/>
        </p:nvSpPr>
        <p:spPr>
          <a:xfrm>
            <a:off x="4802624" y="6408777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88.16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86856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Key Outcomes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190" y="1917502"/>
            <a:ext cx="1134070" cy="181451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754422" y="214431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High Accuracy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754422" y="2634734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Developed a Gradient Boosting Classifier with 91.45% accuracy for diabetes prediction.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0190" y="3732014"/>
            <a:ext cx="1134070" cy="181451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754422" y="3958828"/>
            <a:ext cx="321575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Healthcare Application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754422" y="4449247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Demonstrated the utility of advanced machine learning methods in healthcare.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5546527"/>
            <a:ext cx="1134070" cy="181451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754422" y="577334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Scalable Pipeline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754422" y="6263759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Produced a scalable pipeline ready for deployment in clinical settings.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60770" y="530543"/>
            <a:ext cx="4817031" cy="6020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700"/>
              </a:lnSpc>
              <a:buNone/>
            </a:pPr>
            <a:r>
              <a:rPr lang="en-US" sz="37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Next Steps</a:t>
            </a:r>
            <a:endParaRPr lang="en-US" sz="37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0770" y="1421606"/>
            <a:ext cx="481608" cy="48160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160770" y="2095857"/>
            <a:ext cx="2408515" cy="3009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Deployment</a:t>
            </a:r>
            <a:endParaRPr lang="en-US" sz="1850" dirty="0"/>
          </a:p>
        </p:txBody>
      </p:sp>
      <p:sp>
        <p:nvSpPr>
          <p:cNvPr id="6" name="Text 2"/>
          <p:cNvSpPr/>
          <p:nvPr/>
        </p:nvSpPr>
        <p:spPr>
          <a:xfrm>
            <a:off x="6160770" y="2512457"/>
            <a:ext cx="7795260" cy="6162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Deploy the model in real-time healthcare systems for accurate and efficient diabetes predictions.</a:t>
            </a:r>
            <a:endParaRPr lang="en-US" sz="15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0770" y="3706773"/>
            <a:ext cx="481608" cy="48160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160770" y="4381024"/>
            <a:ext cx="2408515" cy="3009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Expansion</a:t>
            </a:r>
            <a:endParaRPr lang="en-US" sz="1850" dirty="0"/>
          </a:p>
        </p:txBody>
      </p:sp>
      <p:sp>
        <p:nvSpPr>
          <p:cNvPr id="9" name="Text 4"/>
          <p:cNvSpPr/>
          <p:nvPr/>
        </p:nvSpPr>
        <p:spPr>
          <a:xfrm>
            <a:off x="6160770" y="4797623"/>
            <a:ext cx="7795260" cy="6162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Expand testing to diverse and larger datasets for improved model generalization and robust predictions.</a:t>
            </a:r>
            <a:endParaRPr lang="en-US" sz="15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0770" y="5991939"/>
            <a:ext cx="481608" cy="48160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160770" y="6666190"/>
            <a:ext cx="2665333" cy="3009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Interactive Dashboard</a:t>
            </a:r>
            <a:endParaRPr lang="en-US" sz="1850" dirty="0"/>
          </a:p>
        </p:txBody>
      </p:sp>
      <p:sp>
        <p:nvSpPr>
          <p:cNvPr id="12" name="Text 6"/>
          <p:cNvSpPr/>
          <p:nvPr/>
        </p:nvSpPr>
        <p:spPr>
          <a:xfrm>
            <a:off x="6160770" y="7082790"/>
            <a:ext cx="7795260" cy="6162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Develop an interactive dashboard for visualizing predictions and providing actionable insights to healthcare professionals.</a:t>
            </a:r>
            <a:endParaRPr lang="en-US" sz="15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2024-11-21T21:10:11Z</dcterms:created>
  <dcterms:modified xsi:type="dcterms:W3CDTF">2024-11-21T21:10:11Z</dcterms:modified>
</cp:coreProperties>
</file>